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736" r:id="rId2"/>
    <p:sldId id="1724" r:id="rId3"/>
    <p:sldId id="1779" r:id="rId4"/>
    <p:sldId id="310" r:id="rId5"/>
    <p:sldId id="1778" r:id="rId6"/>
    <p:sldId id="1743" r:id="rId7"/>
    <p:sldId id="1780" r:id="rId8"/>
    <p:sldId id="1744" r:id="rId9"/>
    <p:sldId id="1777" r:id="rId10"/>
    <p:sldId id="1749" r:id="rId11"/>
    <p:sldId id="1742" r:id="rId12"/>
    <p:sldId id="1781" r:id="rId13"/>
    <p:sldId id="1750" r:id="rId14"/>
    <p:sldId id="1776" r:id="rId15"/>
    <p:sldId id="1755" r:id="rId16"/>
    <p:sldId id="1756" r:id="rId17"/>
    <p:sldId id="1757"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B2E7E7"/>
    <a:srgbClr val="B9E0E3"/>
    <a:srgbClr val="ABDDD1"/>
    <a:srgbClr val="7CCAB7"/>
    <a:srgbClr val="486AE5"/>
    <a:srgbClr val="F4FAF9"/>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5" autoAdjust="0"/>
    <p:restoredTop sz="95181" autoAdjust="0"/>
  </p:normalViewPr>
  <p:slideViewPr>
    <p:cSldViewPr>
      <p:cViewPr varScale="1">
        <p:scale>
          <a:sx n="95" d="100"/>
          <a:sy n="95" d="100"/>
        </p:scale>
        <p:origin x="852"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16-Mar-20</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16-Mar-20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C6C00A-D08B-4044-94E2-B5F7A1014A50}"/>
              </a:ext>
            </a:extLst>
          </p:cNvPr>
          <p:cNvSpPr>
            <a:spLocks noGrp="1"/>
          </p:cNvSpPr>
          <p:nvPr>
            <p:ph type="ctrTitle"/>
          </p:nvPr>
        </p:nvSpPr>
        <p:spPr>
          <a:xfrm>
            <a:off x="251520" y="2572255"/>
            <a:ext cx="4972396" cy="719575"/>
          </a:xfrm>
        </p:spPr>
        <p:txBody>
          <a:bodyPr/>
          <a:lstStyle/>
          <a:p>
            <a:r>
              <a:rPr lang="en-US" dirty="0"/>
              <a:t>How to globally change lending loan due dates to a future date</a:t>
            </a:r>
          </a:p>
        </p:txBody>
      </p:sp>
      <p:sp>
        <p:nvSpPr>
          <p:cNvPr id="7" name="Text Placeholder 6">
            <a:extLst>
              <a:ext uri="{FF2B5EF4-FFF2-40B4-BE49-F238E27FC236}">
                <a16:creationId xmlns:a16="http://schemas.microsoft.com/office/drawing/2014/main" id="{FA568CF4-3CA7-484B-B6C1-F49D53072FB3}"/>
              </a:ext>
            </a:extLst>
          </p:cNvPr>
          <p:cNvSpPr>
            <a:spLocks noGrp="1"/>
          </p:cNvSpPr>
          <p:nvPr>
            <p:ph type="body" sz="quarter" idx="12"/>
          </p:nvPr>
        </p:nvSpPr>
        <p:spPr>
          <a:xfrm>
            <a:off x="276656" y="4011910"/>
            <a:ext cx="4972396" cy="864096"/>
          </a:xfrm>
        </p:spPr>
        <p:txBody>
          <a:bodyPr>
            <a:normAutofit/>
          </a:bodyPr>
          <a:lstStyle/>
          <a:p>
            <a:r>
              <a:rPr lang="en-US" dirty="0"/>
              <a:t>Yoel Kortick</a:t>
            </a:r>
          </a:p>
          <a:p>
            <a:r>
              <a:rPr lang="en-US" dirty="0"/>
              <a:t>Senior Librarian</a:t>
            </a:r>
          </a:p>
        </p:txBody>
      </p:sp>
    </p:spTree>
    <p:extLst>
      <p:ext uri="{BB962C8B-B14F-4D97-AF65-F5344CB8AC3E}">
        <p14:creationId xmlns:p14="http://schemas.microsoft.com/office/powerpoint/2010/main" val="480933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4CEA10-0C10-4D1C-8F61-E673C0CAE178}"/>
              </a:ext>
            </a:extLst>
          </p:cNvPr>
          <p:cNvPicPr>
            <a:picLocks noChangeAspect="1"/>
          </p:cNvPicPr>
          <p:nvPr/>
        </p:nvPicPr>
        <p:blipFill>
          <a:blip r:embed="rId2"/>
          <a:stretch>
            <a:fillRect/>
          </a:stretch>
        </p:blipFill>
        <p:spPr>
          <a:xfrm>
            <a:off x="4252664" y="617085"/>
            <a:ext cx="4495800" cy="41338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Bulk change the due dates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3600400" cy="3979385"/>
          </a:xfrm>
        </p:spPr>
        <p:txBody>
          <a:bodyPr/>
          <a:lstStyle/>
          <a:p>
            <a:r>
              <a:rPr lang="en-US" dirty="0"/>
              <a:t>Under “Fulfillment &gt; Advanced Tools” choose “Bulk Change Due Dates”</a:t>
            </a:r>
          </a:p>
        </p:txBody>
      </p:sp>
      <p:sp>
        <p:nvSpPr>
          <p:cNvPr id="7" name="Rectangle 6">
            <a:extLst>
              <a:ext uri="{FF2B5EF4-FFF2-40B4-BE49-F238E27FC236}">
                <a16:creationId xmlns:a16="http://schemas.microsoft.com/office/drawing/2014/main" id="{87EEFFF2-119F-46CC-8774-8C235BFBC227}"/>
              </a:ext>
            </a:extLst>
          </p:cNvPr>
          <p:cNvSpPr/>
          <p:nvPr/>
        </p:nvSpPr>
        <p:spPr>
          <a:xfrm>
            <a:off x="6618368" y="3383934"/>
            <a:ext cx="1512168" cy="2637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509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Bulk change the due dates</a:t>
            </a:r>
          </a:p>
        </p:txBody>
      </p:sp>
      <p:sp>
        <p:nvSpPr>
          <p:cNvPr id="8" name="Content Placeholder 5">
            <a:extLst>
              <a:ext uri="{FF2B5EF4-FFF2-40B4-BE49-F238E27FC236}">
                <a16:creationId xmlns:a16="http://schemas.microsoft.com/office/drawing/2014/main" id="{F8F00475-75D8-4B60-883C-CE3E36784EF4}"/>
              </a:ext>
            </a:extLst>
          </p:cNvPr>
          <p:cNvSpPr>
            <a:spLocks noGrp="1"/>
          </p:cNvSpPr>
          <p:nvPr>
            <p:ph idx="1"/>
          </p:nvPr>
        </p:nvSpPr>
        <p:spPr>
          <a:xfrm>
            <a:off x="395536" y="771551"/>
            <a:ext cx="8424936" cy="904684"/>
          </a:xfrm>
        </p:spPr>
        <p:txBody>
          <a:bodyPr>
            <a:normAutofit fontScale="85000" lnSpcReduction="10000"/>
          </a:bodyPr>
          <a:lstStyle/>
          <a:p>
            <a:r>
              <a:rPr lang="en-US" sz="2200" dirty="0"/>
              <a:t>Here we state that any item in the </a:t>
            </a:r>
            <a:r>
              <a:rPr lang="en-US" sz="2200" b="1" dirty="0">
                <a:solidFill>
                  <a:srgbClr val="FF0000"/>
                </a:solidFill>
              </a:rPr>
              <a:t>Main</a:t>
            </a:r>
            <a:r>
              <a:rPr lang="en-US" sz="2200" dirty="0"/>
              <a:t> Library loaned to user group “Alumni” and due between Match 15 and April 15 will change to due date April 16.  We will click “Change Bulk Due Date”.  When a field is left blank it means “all values”.</a:t>
            </a:r>
          </a:p>
        </p:txBody>
      </p:sp>
      <p:sp>
        <p:nvSpPr>
          <p:cNvPr id="9" name="Rectangle 8">
            <a:extLst>
              <a:ext uri="{FF2B5EF4-FFF2-40B4-BE49-F238E27FC236}">
                <a16:creationId xmlns:a16="http://schemas.microsoft.com/office/drawing/2014/main" id="{D7FE3B49-452A-48CD-8771-4AF7247C5396}"/>
              </a:ext>
            </a:extLst>
          </p:cNvPr>
          <p:cNvSpPr/>
          <p:nvPr/>
        </p:nvSpPr>
        <p:spPr>
          <a:xfrm>
            <a:off x="4643158" y="2611942"/>
            <a:ext cx="1296994" cy="247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0508F14-F5B3-4AE6-86FF-E7EE6E0F61FE}"/>
              </a:ext>
            </a:extLst>
          </p:cNvPr>
          <p:cNvPicPr>
            <a:picLocks noChangeAspect="1"/>
          </p:cNvPicPr>
          <p:nvPr/>
        </p:nvPicPr>
        <p:blipFill>
          <a:blip r:embed="rId2"/>
          <a:stretch>
            <a:fillRect/>
          </a:stretch>
        </p:blipFill>
        <p:spPr>
          <a:xfrm>
            <a:off x="0" y="1828292"/>
            <a:ext cx="9144000" cy="2831690"/>
          </a:xfrm>
          <a:prstGeom prst="rect">
            <a:avLst/>
          </a:prstGeom>
          <a:ln>
            <a:solidFill>
              <a:schemeClr val="accent1"/>
            </a:solidFill>
          </a:ln>
        </p:spPr>
      </p:pic>
    </p:spTree>
    <p:extLst>
      <p:ext uri="{BB962C8B-B14F-4D97-AF65-F5344CB8AC3E}">
        <p14:creationId xmlns:p14="http://schemas.microsoft.com/office/powerpoint/2010/main" val="23772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Bulk change the due dates</a:t>
            </a:r>
          </a:p>
        </p:txBody>
      </p:sp>
      <p:sp>
        <p:nvSpPr>
          <p:cNvPr id="8" name="Content Placeholder 5">
            <a:extLst>
              <a:ext uri="{FF2B5EF4-FFF2-40B4-BE49-F238E27FC236}">
                <a16:creationId xmlns:a16="http://schemas.microsoft.com/office/drawing/2014/main" id="{F8F00475-75D8-4B60-883C-CE3E36784EF4}"/>
              </a:ext>
            </a:extLst>
          </p:cNvPr>
          <p:cNvSpPr>
            <a:spLocks noGrp="1"/>
          </p:cNvSpPr>
          <p:nvPr>
            <p:ph idx="1"/>
          </p:nvPr>
        </p:nvSpPr>
        <p:spPr>
          <a:xfrm>
            <a:off x="395536" y="771551"/>
            <a:ext cx="8424936" cy="904684"/>
          </a:xfrm>
        </p:spPr>
        <p:txBody>
          <a:bodyPr>
            <a:normAutofit fontScale="92500" lnSpcReduction="20000"/>
          </a:bodyPr>
          <a:lstStyle/>
          <a:p>
            <a:r>
              <a:rPr lang="en-US" sz="2200" dirty="0"/>
              <a:t>Here we state that any item in the </a:t>
            </a:r>
            <a:r>
              <a:rPr lang="en-US" sz="2200" b="1" dirty="0">
                <a:solidFill>
                  <a:srgbClr val="FF0000"/>
                </a:solidFill>
              </a:rPr>
              <a:t>Art</a:t>
            </a:r>
            <a:r>
              <a:rPr lang="en-US" sz="2200" dirty="0"/>
              <a:t> Library loaned to user group “Alumni” and due between March 15, 2020 and April 15, 2020 will change to due date April 16, 2020.  We will click “Change Bulk Due Date”</a:t>
            </a:r>
          </a:p>
        </p:txBody>
      </p:sp>
      <p:sp>
        <p:nvSpPr>
          <p:cNvPr id="9" name="Rectangle 8">
            <a:extLst>
              <a:ext uri="{FF2B5EF4-FFF2-40B4-BE49-F238E27FC236}">
                <a16:creationId xmlns:a16="http://schemas.microsoft.com/office/drawing/2014/main" id="{D7FE3B49-452A-48CD-8771-4AF7247C5396}"/>
              </a:ext>
            </a:extLst>
          </p:cNvPr>
          <p:cNvSpPr/>
          <p:nvPr/>
        </p:nvSpPr>
        <p:spPr>
          <a:xfrm>
            <a:off x="4643158" y="2611942"/>
            <a:ext cx="1296994" cy="247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54E9669-DE77-4596-8AF4-FFBB6E32575E}"/>
              </a:ext>
            </a:extLst>
          </p:cNvPr>
          <p:cNvPicPr>
            <a:picLocks noChangeAspect="1"/>
          </p:cNvPicPr>
          <p:nvPr/>
        </p:nvPicPr>
        <p:blipFill>
          <a:blip r:embed="rId2"/>
          <a:stretch>
            <a:fillRect/>
          </a:stretch>
        </p:blipFill>
        <p:spPr>
          <a:xfrm>
            <a:off x="0" y="1790914"/>
            <a:ext cx="9144000" cy="2581036"/>
          </a:xfrm>
          <a:prstGeom prst="rect">
            <a:avLst/>
          </a:prstGeom>
          <a:ln>
            <a:solidFill>
              <a:schemeClr val="accent1"/>
            </a:solidFill>
          </a:ln>
        </p:spPr>
      </p:pic>
    </p:spTree>
    <p:extLst>
      <p:ext uri="{BB962C8B-B14F-4D97-AF65-F5344CB8AC3E}">
        <p14:creationId xmlns:p14="http://schemas.microsoft.com/office/powerpoint/2010/main" val="3448872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C5A56A-4382-4F1D-8A13-05F8EEA42CA1}"/>
              </a:ext>
            </a:extLst>
          </p:cNvPr>
          <p:cNvPicPr>
            <a:picLocks noChangeAspect="1"/>
          </p:cNvPicPr>
          <p:nvPr/>
        </p:nvPicPr>
        <p:blipFill>
          <a:blip r:embed="rId2"/>
          <a:stretch>
            <a:fillRect/>
          </a:stretch>
        </p:blipFill>
        <p:spPr>
          <a:xfrm>
            <a:off x="0" y="1756722"/>
            <a:ext cx="9144000" cy="163005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Bulk change the due dates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576064"/>
          </a:xfrm>
        </p:spPr>
        <p:txBody>
          <a:bodyPr/>
          <a:lstStyle/>
          <a:p>
            <a:r>
              <a:rPr lang="en-US" dirty="0"/>
              <a:t>Both jobs have successfully completed</a:t>
            </a:r>
          </a:p>
        </p:txBody>
      </p:sp>
      <p:sp>
        <p:nvSpPr>
          <p:cNvPr id="7" name="Rectangle 6">
            <a:extLst>
              <a:ext uri="{FF2B5EF4-FFF2-40B4-BE49-F238E27FC236}">
                <a16:creationId xmlns:a16="http://schemas.microsoft.com/office/drawing/2014/main" id="{D6AE04FF-0178-443B-B296-0A89069C3EE6}"/>
              </a:ext>
            </a:extLst>
          </p:cNvPr>
          <p:cNvSpPr/>
          <p:nvPr/>
        </p:nvSpPr>
        <p:spPr>
          <a:xfrm>
            <a:off x="1619672" y="2139702"/>
            <a:ext cx="936104"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39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526473" y="3319778"/>
            <a:ext cx="7717935" cy="1240583"/>
          </a:xfrm>
        </p:spPr>
        <p:txBody>
          <a:bodyPr/>
          <a:lstStyle/>
          <a:p>
            <a:r>
              <a:rPr lang="en-US" dirty="0"/>
              <a:t>Checking the results of the job</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Tree>
    <p:extLst>
      <p:ext uri="{BB962C8B-B14F-4D97-AF65-F5344CB8AC3E}">
        <p14:creationId xmlns:p14="http://schemas.microsoft.com/office/powerpoint/2010/main" val="178221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0A04B4-2A99-44AA-B780-1CD4714C7A2B}"/>
              </a:ext>
            </a:extLst>
          </p:cNvPr>
          <p:cNvPicPr>
            <a:picLocks noChangeAspect="1"/>
          </p:cNvPicPr>
          <p:nvPr/>
        </p:nvPicPr>
        <p:blipFill>
          <a:blip r:embed="rId2"/>
          <a:stretch>
            <a:fillRect/>
          </a:stretch>
        </p:blipFill>
        <p:spPr>
          <a:xfrm>
            <a:off x="0" y="2067750"/>
            <a:ext cx="9144000" cy="10080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Checking the results of the job</a:t>
            </a:r>
          </a:p>
        </p:txBody>
      </p:sp>
      <p:sp>
        <p:nvSpPr>
          <p:cNvPr id="8" name="Content Placeholder 5">
            <a:extLst>
              <a:ext uri="{FF2B5EF4-FFF2-40B4-BE49-F238E27FC236}">
                <a16:creationId xmlns:a16="http://schemas.microsoft.com/office/drawing/2014/main" id="{F8F00475-75D8-4B60-883C-CE3E36784EF4}"/>
              </a:ext>
            </a:extLst>
          </p:cNvPr>
          <p:cNvSpPr>
            <a:spLocks noGrp="1"/>
          </p:cNvSpPr>
          <p:nvPr>
            <p:ph idx="1"/>
          </p:nvPr>
        </p:nvSpPr>
        <p:spPr>
          <a:xfrm>
            <a:off x="395536" y="771551"/>
            <a:ext cx="8424936" cy="907347"/>
          </a:xfrm>
        </p:spPr>
        <p:txBody>
          <a:bodyPr>
            <a:normAutofit/>
          </a:bodyPr>
          <a:lstStyle/>
          <a:p>
            <a:r>
              <a:rPr lang="en-US" sz="2200" dirty="0"/>
              <a:t>We see that the due date for these four items was changed to April 16</a:t>
            </a:r>
            <a:r>
              <a:rPr lang="en-US" sz="2200" baseline="30000" dirty="0"/>
              <a:t>th</a:t>
            </a:r>
            <a:r>
              <a:rPr lang="en-US" sz="2200" dirty="0"/>
              <a:t>, 2020, as specificed in the job.</a:t>
            </a:r>
          </a:p>
        </p:txBody>
      </p:sp>
      <p:sp>
        <p:nvSpPr>
          <p:cNvPr id="9" name="Rectangle 8">
            <a:extLst>
              <a:ext uri="{FF2B5EF4-FFF2-40B4-BE49-F238E27FC236}">
                <a16:creationId xmlns:a16="http://schemas.microsoft.com/office/drawing/2014/main" id="{D7FE3B49-452A-48CD-8771-4AF7247C5396}"/>
              </a:ext>
            </a:extLst>
          </p:cNvPr>
          <p:cNvSpPr/>
          <p:nvPr/>
        </p:nvSpPr>
        <p:spPr>
          <a:xfrm>
            <a:off x="3081600" y="2439058"/>
            <a:ext cx="1296994" cy="247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54ED7F-9A5C-4A0A-81B5-41A474BA87E4}"/>
              </a:ext>
            </a:extLst>
          </p:cNvPr>
          <p:cNvSpPr/>
          <p:nvPr/>
        </p:nvSpPr>
        <p:spPr>
          <a:xfrm>
            <a:off x="3090798" y="2792424"/>
            <a:ext cx="1296994" cy="247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50FD84D-2DF1-42EE-A039-098D91F64FC3}"/>
              </a:ext>
            </a:extLst>
          </p:cNvPr>
          <p:cNvPicPr>
            <a:picLocks noChangeAspect="1"/>
          </p:cNvPicPr>
          <p:nvPr/>
        </p:nvPicPr>
        <p:blipFill>
          <a:blip r:embed="rId3"/>
          <a:stretch>
            <a:fillRect/>
          </a:stretch>
        </p:blipFill>
        <p:spPr>
          <a:xfrm>
            <a:off x="0" y="3191600"/>
            <a:ext cx="9144000" cy="1396374"/>
          </a:xfrm>
          <a:prstGeom prst="rect">
            <a:avLst/>
          </a:prstGeom>
          <a:ln>
            <a:solidFill>
              <a:schemeClr val="accent1"/>
            </a:solidFill>
          </a:ln>
        </p:spPr>
      </p:pic>
      <p:sp>
        <p:nvSpPr>
          <p:cNvPr id="11" name="Rectangle 10">
            <a:extLst>
              <a:ext uri="{FF2B5EF4-FFF2-40B4-BE49-F238E27FC236}">
                <a16:creationId xmlns:a16="http://schemas.microsoft.com/office/drawing/2014/main" id="{8A8458F8-8BD6-46A9-B2E9-C90132014BD7}"/>
              </a:ext>
            </a:extLst>
          </p:cNvPr>
          <p:cNvSpPr/>
          <p:nvPr/>
        </p:nvSpPr>
        <p:spPr>
          <a:xfrm>
            <a:off x="3091648" y="3698736"/>
            <a:ext cx="1296994" cy="247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6C37E4-732A-4D48-89AB-9010A34DC43C}"/>
              </a:ext>
            </a:extLst>
          </p:cNvPr>
          <p:cNvSpPr/>
          <p:nvPr/>
        </p:nvSpPr>
        <p:spPr>
          <a:xfrm>
            <a:off x="3100846" y="4288222"/>
            <a:ext cx="1296994" cy="247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961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388ACF-8CA1-4093-A477-172C50D868F3}"/>
              </a:ext>
            </a:extLst>
          </p:cNvPr>
          <p:cNvPicPr>
            <a:picLocks noChangeAspect="1"/>
          </p:cNvPicPr>
          <p:nvPr/>
        </p:nvPicPr>
        <p:blipFill>
          <a:blip r:embed="rId2"/>
          <a:stretch>
            <a:fillRect/>
          </a:stretch>
        </p:blipFill>
        <p:spPr>
          <a:xfrm>
            <a:off x="809836" y="1347614"/>
            <a:ext cx="7524328" cy="3312144"/>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Checking the results of the job</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And if we look at the loan history …</a:t>
            </a:r>
          </a:p>
        </p:txBody>
      </p:sp>
      <p:sp>
        <p:nvSpPr>
          <p:cNvPr id="7" name="Rectangle 6">
            <a:extLst>
              <a:ext uri="{FF2B5EF4-FFF2-40B4-BE49-F238E27FC236}">
                <a16:creationId xmlns:a16="http://schemas.microsoft.com/office/drawing/2014/main" id="{D6AE04FF-0178-443B-B296-0A89069C3EE6}"/>
              </a:ext>
            </a:extLst>
          </p:cNvPr>
          <p:cNvSpPr/>
          <p:nvPr/>
        </p:nvSpPr>
        <p:spPr>
          <a:xfrm>
            <a:off x="7236295" y="2421298"/>
            <a:ext cx="638773" cy="3399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965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6C40E3-2352-4398-8A38-F6511D1FAC1F}"/>
              </a:ext>
            </a:extLst>
          </p:cNvPr>
          <p:cNvPicPr>
            <a:picLocks noChangeAspect="1"/>
          </p:cNvPicPr>
          <p:nvPr/>
        </p:nvPicPr>
        <p:blipFill>
          <a:blip r:embed="rId2"/>
          <a:stretch>
            <a:fillRect/>
          </a:stretch>
        </p:blipFill>
        <p:spPr>
          <a:xfrm>
            <a:off x="440924" y="1294998"/>
            <a:ext cx="8316416" cy="34176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Checking the results of the job</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1368152"/>
          </a:xfrm>
        </p:spPr>
        <p:txBody>
          <a:bodyPr/>
          <a:lstStyle/>
          <a:p>
            <a:r>
              <a:rPr lang="en-US" dirty="0"/>
              <a:t>We see that the due date changed because of the job</a:t>
            </a:r>
          </a:p>
        </p:txBody>
      </p:sp>
      <p:sp>
        <p:nvSpPr>
          <p:cNvPr id="8" name="Rectangle 7">
            <a:extLst>
              <a:ext uri="{FF2B5EF4-FFF2-40B4-BE49-F238E27FC236}">
                <a16:creationId xmlns:a16="http://schemas.microsoft.com/office/drawing/2014/main" id="{9A1335B6-AA9A-45F4-A23B-0CF876E0800F}"/>
              </a:ext>
            </a:extLst>
          </p:cNvPr>
          <p:cNvSpPr/>
          <p:nvPr/>
        </p:nvSpPr>
        <p:spPr>
          <a:xfrm>
            <a:off x="1983080" y="4329970"/>
            <a:ext cx="1004744" cy="3399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9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923928" y="627535"/>
            <a:ext cx="5184576" cy="3312367"/>
          </a:xfrm>
        </p:spPr>
        <p:txBody>
          <a:bodyPr>
            <a:normAutofit/>
          </a:bodyPr>
          <a:lstStyle/>
          <a:p>
            <a:r>
              <a:rPr lang="en-US" sz="2800" dirty="0"/>
              <a:t>Introduction</a:t>
            </a:r>
          </a:p>
          <a:p>
            <a:r>
              <a:rPr lang="en-US" sz="2800" dirty="0"/>
              <a:t>Sample items on loan</a:t>
            </a:r>
          </a:p>
          <a:p>
            <a:r>
              <a:rPr lang="en-US" sz="2800" dirty="0"/>
              <a:t>Bulk change the due dates</a:t>
            </a:r>
          </a:p>
          <a:p>
            <a:r>
              <a:rPr lang="en-US" sz="2800" dirty="0"/>
              <a:t>Checking the results of the job</a:t>
            </a:r>
          </a:p>
        </p:txBody>
      </p:sp>
    </p:spTree>
    <p:extLst>
      <p:ext uri="{BB962C8B-B14F-4D97-AF65-F5344CB8AC3E}">
        <p14:creationId xmlns:p14="http://schemas.microsoft.com/office/powerpoint/2010/main" val="326714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526473" y="3319778"/>
            <a:ext cx="7717935" cy="1240583"/>
          </a:xfrm>
        </p:spPr>
        <p:txBody>
          <a:bodyPr/>
          <a:lstStyle/>
          <a:p>
            <a:r>
              <a:rPr lang="en-US" dirty="0"/>
              <a:t>Introduction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1180248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There may be an unexpected situation in which the due dates of items already loaned need to be changed to a later date than the original due date.</a:t>
            </a:r>
          </a:p>
          <a:p>
            <a:r>
              <a:rPr lang="en-US" dirty="0"/>
              <a:t>This may include all items on loan, or a subset, such as particular libraries, particular locations,  particular material types and particular user groups .</a:t>
            </a:r>
          </a:p>
          <a:p>
            <a:r>
              <a:rPr lang="en-US" dirty="0"/>
              <a:t>This presentation will show how this may be done.</a:t>
            </a:r>
          </a:p>
        </p:txBody>
      </p:sp>
    </p:spTree>
    <p:extLst>
      <p:ext uri="{BB962C8B-B14F-4D97-AF65-F5344CB8AC3E}">
        <p14:creationId xmlns:p14="http://schemas.microsoft.com/office/powerpoint/2010/main" val="2420454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526473" y="3319778"/>
            <a:ext cx="7717935" cy="1240583"/>
          </a:xfrm>
        </p:spPr>
        <p:txBody>
          <a:bodyPr/>
          <a:lstStyle/>
          <a:p>
            <a:r>
              <a:rPr lang="en-US" dirty="0"/>
              <a:t>Sample items on loan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Tree>
    <p:extLst>
      <p:ext uri="{BB962C8B-B14F-4D97-AF65-F5344CB8AC3E}">
        <p14:creationId xmlns:p14="http://schemas.microsoft.com/office/powerpoint/2010/main" val="3598295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Sample items on loan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792088"/>
          </a:xfrm>
        </p:spPr>
        <p:txBody>
          <a:bodyPr>
            <a:normAutofit lnSpcReduction="10000"/>
          </a:bodyPr>
          <a:lstStyle/>
          <a:p>
            <a:r>
              <a:rPr lang="en-US" dirty="0"/>
              <a:t>Barcode AU38904 and 3326-60 are both on loan and due on March 18</a:t>
            </a:r>
            <a:r>
              <a:rPr lang="en-US" baseline="30000" dirty="0"/>
              <a:t>th</a:t>
            </a:r>
            <a:r>
              <a:rPr lang="en-US" dirty="0"/>
              <a:t> 2020 and belong to the Main Library.</a:t>
            </a:r>
          </a:p>
        </p:txBody>
      </p:sp>
      <p:pic>
        <p:nvPicPr>
          <p:cNvPr id="3" name="Picture 2">
            <a:extLst>
              <a:ext uri="{FF2B5EF4-FFF2-40B4-BE49-F238E27FC236}">
                <a16:creationId xmlns:a16="http://schemas.microsoft.com/office/drawing/2014/main" id="{17D30A5D-C0F3-484A-9856-1EC69BBCC7E6}"/>
              </a:ext>
            </a:extLst>
          </p:cNvPr>
          <p:cNvPicPr>
            <a:picLocks noChangeAspect="1"/>
          </p:cNvPicPr>
          <p:nvPr/>
        </p:nvPicPr>
        <p:blipFill>
          <a:blip r:embed="rId2"/>
          <a:stretch>
            <a:fillRect/>
          </a:stretch>
        </p:blipFill>
        <p:spPr>
          <a:xfrm>
            <a:off x="0" y="1910307"/>
            <a:ext cx="9144000" cy="1322886"/>
          </a:xfrm>
          <a:prstGeom prst="rect">
            <a:avLst/>
          </a:prstGeom>
          <a:ln>
            <a:solidFill>
              <a:schemeClr val="accent1"/>
            </a:solidFill>
          </a:ln>
        </p:spPr>
      </p:pic>
    </p:spTree>
    <p:extLst>
      <p:ext uri="{BB962C8B-B14F-4D97-AF65-F5344CB8AC3E}">
        <p14:creationId xmlns:p14="http://schemas.microsoft.com/office/powerpoint/2010/main" val="3380511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Sample items on loan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49"/>
            <a:ext cx="8424936" cy="1071563"/>
          </a:xfrm>
        </p:spPr>
        <p:txBody>
          <a:bodyPr>
            <a:normAutofit fontScale="92500" lnSpcReduction="10000"/>
          </a:bodyPr>
          <a:lstStyle/>
          <a:p>
            <a:r>
              <a:rPr lang="en-US" dirty="0"/>
              <a:t>Barcode 113730-000010 and 102292-000010 are both on loan and due on March 19</a:t>
            </a:r>
            <a:r>
              <a:rPr lang="en-US" baseline="30000" dirty="0"/>
              <a:t>th</a:t>
            </a:r>
            <a:r>
              <a:rPr lang="en-US" dirty="0"/>
              <a:t> 2020. 113730-000010 belongs to the Main Library and 102292-000010 belongs to the Art Library.</a:t>
            </a:r>
          </a:p>
        </p:txBody>
      </p:sp>
      <p:pic>
        <p:nvPicPr>
          <p:cNvPr id="7" name="Picture 6">
            <a:extLst>
              <a:ext uri="{FF2B5EF4-FFF2-40B4-BE49-F238E27FC236}">
                <a16:creationId xmlns:a16="http://schemas.microsoft.com/office/drawing/2014/main" id="{E2C76D63-90C0-4338-A6B0-CBF3651B4FD2}"/>
              </a:ext>
            </a:extLst>
          </p:cNvPr>
          <p:cNvPicPr>
            <a:picLocks noChangeAspect="1"/>
          </p:cNvPicPr>
          <p:nvPr/>
        </p:nvPicPr>
        <p:blipFill>
          <a:blip r:embed="rId2"/>
          <a:stretch>
            <a:fillRect/>
          </a:stretch>
        </p:blipFill>
        <p:spPr>
          <a:xfrm>
            <a:off x="0" y="2035968"/>
            <a:ext cx="9144000" cy="1071563"/>
          </a:xfrm>
          <a:prstGeom prst="rect">
            <a:avLst/>
          </a:prstGeom>
          <a:ln>
            <a:solidFill>
              <a:schemeClr val="accent1"/>
            </a:solidFill>
          </a:ln>
        </p:spPr>
      </p:pic>
    </p:spTree>
    <p:extLst>
      <p:ext uri="{BB962C8B-B14F-4D97-AF65-F5344CB8AC3E}">
        <p14:creationId xmlns:p14="http://schemas.microsoft.com/office/powerpoint/2010/main" val="2654001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B89567-B2D7-41DA-8D62-12E5FBA67995}"/>
              </a:ext>
            </a:extLst>
          </p:cNvPr>
          <p:cNvPicPr>
            <a:picLocks noChangeAspect="1"/>
          </p:cNvPicPr>
          <p:nvPr/>
        </p:nvPicPr>
        <p:blipFill>
          <a:blip r:embed="rId2"/>
          <a:stretch>
            <a:fillRect/>
          </a:stretch>
        </p:blipFill>
        <p:spPr>
          <a:xfrm>
            <a:off x="1043608" y="2336783"/>
            <a:ext cx="2886075" cy="18669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Sample items on loan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1440160"/>
          </a:xfrm>
        </p:spPr>
        <p:txBody>
          <a:bodyPr/>
          <a:lstStyle/>
          <a:p>
            <a:r>
              <a:rPr lang="en-US" dirty="0"/>
              <a:t>All four items are loaned to patrons with user group “Alumni”</a:t>
            </a:r>
          </a:p>
        </p:txBody>
      </p:sp>
      <p:sp>
        <p:nvSpPr>
          <p:cNvPr id="4" name="Rectangle 3">
            <a:extLst>
              <a:ext uri="{FF2B5EF4-FFF2-40B4-BE49-F238E27FC236}">
                <a16:creationId xmlns:a16="http://schemas.microsoft.com/office/drawing/2014/main" id="{81D8CCD5-4C33-4717-B45B-551CA2335DDB}"/>
              </a:ext>
            </a:extLst>
          </p:cNvPr>
          <p:cNvSpPr/>
          <p:nvPr/>
        </p:nvSpPr>
        <p:spPr>
          <a:xfrm>
            <a:off x="1835696" y="3939902"/>
            <a:ext cx="1728192" cy="2637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0E6C536-2CE6-47F5-B5B4-B0E76C562F76}"/>
              </a:ext>
            </a:extLst>
          </p:cNvPr>
          <p:cNvPicPr>
            <a:picLocks noChangeAspect="1"/>
          </p:cNvPicPr>
          <p:nvPr/>
        </p:nvPicPr>
        <p:blipFill>
          <a:blip r:embed="rId3"/>
          <a:stretch>
            <a:fillRect/>
          </a:stretch>
        </p:blipFill>
        <p:spPr>
          <a:xfrm>
            <a:off x="5076056" y="2299069"/>
            <a:ext cx="2657475" cy="1895475"/>
          </a:xfrm>
          <a:prstGeom prst="rect">
            <a:avLst/>
          </a:prstGeom>
          <a:ln>
            <a:solidFill>
              <a:schemeClr val="accent1"/>
            </a:solidFill>
          </a:ln>
        </p:spPr>
      </p:pic>
      <p:sp>
        <p:nvSpPr>
          <p:cNvPr id="9" name="Rectangle 8">
            <a:extLst>
              <a:ext uri="{FF2B5EF4-FFF2-40B4-BE49-F238E27FC236}">
                <a16:creationId xmlns:a16="http://schemas.microsoft.com/office/drawing/2014/main" id="{74D13209-361D-414A-BCD6-52C99067BDF2}"/>
              </a:ext>
            </a:extLst>
          </p:cNvPr>
          <p:cNvSpPr/>
          <p:nvPr/>
        </p:nvSpPr>
        <p:spPr>
          <a:xfrm>
            <a:off x="5868144" y="3939902"/>
            <a:ext cx="1728192" cy="2637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135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526473" y="3319778"/>
            <a:ext cx="7717935" cy="1240583"/>
          </a:xfrm>
        </p:spPr>
        <p:txBody>
          <a:bodyPr/>
          <a:lstStyle/>
          <a:p>
            <a:r>
              <a:rPr lang="en-US" dirty="0"/>
              <a:t>Bulk change the due dates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Tree>
    <p:extLst>
      <p:ext uri="{BB962C8B-B14F-4D97-AF65-F5344CB8AC3E}">
        <p14:creationId xmlns:p14="http://schemas.microsoft.com/office/powerpoint/2010/main" val="492569527"/>
      </p:ext>
    </p:extLst>
  </p:cSld>
  <p:clrMapOvr>
    <a:masterClrMapping/>
  </p:clrMapOvr>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14602</TotalTime>
  <Words>410</Words>
  <Application>Microsoft Office PowerPoint</Application>
  <PresentationFormat>On-screen Show (16:9)</PresentationFormat>
  <Paragraphs>51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Ex_Libris_2020</vt:lpstr>
      <vt:lpstr>How to globally change lending loan due dates to a future date</vt:lpstr>
      <vt:lpstr>PowerPoint Presentation</vt:lpstr>
      <vt:lpstr>Introduction</vt:lpstr>
      <vt:lpstr>Introduction</vt:lpstr>
      <vt:lpstr>Sample items on loan</vt:lpstr>
      <vt:lpstr>Sample items on loan</vt:lpstr>
      <vt:lpstr>Sample items on loan</vt:lpstr>
      <vt:lpstr>Sample items on loan</vt:lpstr>
      <vt:lpstr>Bulk change the due dates</vt:lpstr>
      <vt:lpstr>Bulk change the due dates</vt:lpstr>
      <vt:lpstr>Bulk change the due dates</vt:lpstr>
      <vt:lpstr>Bulk change the due dates</vt:lpstr>
      <vt:lpstr>Bulk change the due dates</vt:lpstr>
      <vt:lpstr>Checking the results of the job</vt:lpstr>
      <vt:lpstr>Checking the results of the job</vt:lpstr>
      <vt:lpstr>Checking the results of the job</vt:lpstr>
      <vt:lpstr>Checking the results of the job</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579</cp:revision>
  <dcterms:created xsi:type="dcterms:W3CDTF">2017-01-02T15:10:30Z</dcterms:created>
  <dcterms:modified xsi:type="dcterms:W3CDTF">2020-03-16T14:42:02Z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